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9.svg" ContentType="image/svg+xml"/>
  <Override PartName="/ppt/media/image2.svg" ContentType="image/svg+xml"/>
  <Override PartName="/ppt/media/image24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09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22.jpe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637964"/>
            <a:ext cx="5482998" cy="425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IN" alt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Analysis</a:t>
            </a:r>
            <a:endParaRPr lang="en-IN" alt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033760" y="1162050"/>
            <a:ext cx="6949440" cy="7729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Top Content Categories:</a:t>
            </a:r>
            <a:r>
              <a:rPr lang="en-US" sz="2800"/>
              <a:t> The analysis revealed that Animals, Science, Healthy Eating, Technology, and Food are the most engaging content categories on Social Buzz.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Significant Share:</a:t>
            </a:r>
            <a:r>
              <a:rPr lang="en-US" sz="2800"/>
              <a:t>These top</a:t>
            </a:r>
            <a:r>
              <a:rPr lang="en-US" sz="2800" b="1"/>
              <a:t> 5</a:t>
            </a:r>
            <a:r>
              <a:rPr lang="en-US" sz="2800"/>
              <a:t> categories collectively account for </a:t>
            </a:r>
            <a:r>
              <a:rPr lang="en-US" sz="2800" b="1"/>
              <a:t>36%</a:t>
            </a:r>
            <a:r>
              <a:rPr lang="en-US" sz="2800"/>
              <a:t> of the total content engagement.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Balanced Distribution:</a:t>
            </a:r>
            <a:r>
              <a:rPr lang="en-US" sz="2800"/>
              <a:t> Each of these top categories has a similar share of engagement, ranging from </a:t>
            </a:r>
            <a:r>
              <a:rPr lang="en-US" sz="2800" b="1"/>
              <a:t>6.8% </a:t>
            </a:r>
            <a:r>
              <a:rPr lang="en-US" sz="2800"/>
              <a:t>to </a:t>
            </a:r>
            <a:r>
              <a:rPr lang="en-US" sz="2800" b="1"/>
              <a:t>7.7%</a:t>
            </a:r>
            <a:r>
              <a:rPr lang="en-US" sz="2800"/>
              <a:t>.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Strategic Focus:</a:t>
            </a:r>
            <a:r>
              <a:rPr lang="en-US" sz="2800"/>
              <a:t> Insights from this analysis will guide Social Buzz in prioritizing content strategies to maximize user engagement and growth.</a:t>
            </a:r>
            <a:endParaRPr 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782046" y="194335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 anchor="t" anchorCtr="0"/>
          <a:p>
            <a:pPr algn="l">
              <a:lnSpc>
                <a:spcPct val="130000"/>
              </a:lnSpc>
            </a:pPr>
            <a:r>
              <a:rPr lang="en-IN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Social Buzz is a fast growing technology unicorn </a:t>
            </a: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IN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that needs to adapt quickly to it’s global scale.</a:t>
            </a: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IN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IN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                           Accenture has begun a 3 month POC focussing on these tasks:</a:t>
            </a:r>
            <a:endParaRPr lang="en-I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lang="en-IN" altLang="en-US" sz="2000"/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/>
              <a:t>An audit of Social Buzz’s big data practice.</a:t>
            </a:r>
            <a:endParaRPr lang="en-IN" altLang="en-US" sz="2000"/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/>
              <a:t>Reccomendation for a succesful IPO.</a:t>
            </a:r>
            <a:endParaRPr lang="en-IN" altLang="en-US" sz="2000"/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N" altLang="en-US" sz="2000"/>
              <a:t>Analysis to find Social Buzz’s top 5 most </a:t>
            </a:r>
            <a:endParaRPr lang="en-IN" altLang="en-US" sz="2000"/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IN" altLang="en-US" sz="2000"/>
              <a:t>popular caegories of content.</a:t>
            </a:r>
            <a:endParaRPr lang="en-IN" altLang="en-US" sz="200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105" y="1708150"/>
            <a:ext cx="6654800" cy="666940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991485" y="5067300"/>
            <a:ext cx="66357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bg1"/>
                </a:solidFill>
              </a:rPr>
              <a:t>Over </a:t>
            </a:r>
            <a:r>
              <a:rPr lang="en-IN" altLang="en-US" sz="2400" u="sng">
                <a:solidFill>
                  <a:schemeClr val="bg1"/>
                </a:solidFill>
              </a:rPr>
              <a:t>100000</a:t>
            </a:r>
            <a:r>
              <a:rPr lang="en-IN" altLang="en-US" sz="2400">
                <a:solidFill>
                  <a:schemeClr val="bg1"/>
                </a:solidFill>
              </a:rPr>
              <a:t> posts per day </a:t>
            </a:r>
            <a:endParaRPr lang="en-IN" altLang="en-US" sz="2400">
              <a:solidFill>
                <a:schemeClr val="bg1"/>
              </a:solidFill>
            </a:endParaRPr>
          </a:p>
          <a:p>
            <a:endParaRPr lang="en-IN" altLang="en-US" sz="2400">
              <a:solidFill>
                <a:schemeClr val="bg1"/>
              </a:solidFill>
            </a:endParaRPr>
          </a:p>
          <a:p>
            <a:r>
              <a:rPr lang="en-IN" altLang="en-US" sz="2400" u="sng">
                <a:solidFill>
                  <a:schemeClr val="bg1"/>
                </a:solidFill>
              </a:rPr>
              <a:t>36,500,000 </a:t>
            </a:r>
            <a:r>
              <a:rPr lang="en-IN" altLang="en-US" sz="2400">
                <a:solidFill>
                  <a:schemeClr val="bg1"/>
                </a:solidFill>
              </a:rPr>
              <a:t>pieces of content </a:t>
            </a:r>
            <a:endParaRPr lang="en-IN" altLang="en-US" sz="2400">
              <a:solidFill>
                <a:schemeClr val="bg1"/>
              </a:solidFill>
            </a:endParaRPr>
          </a:p>
          <a:p>
            <a:r>
              <a:rPr lang="en-IN" altLang="en-US" sz="2400">
                <a:solidFill>
                  <a:schemeClr val="bg1"/>
                </a:solidFill>
              </a:rPr>
              <a:t>per year!</a:t>
            </a:r>
            <a:endParaRPr lang="en-IN" altLang="en-US" sz="2400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048635" y="7113270"/>
            <a:ext cx="6364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solidFill>
                  <a:schemeClr val="bg1"/>
                </a:solidFill>
              </a:rPr>
              <a:t>But how to capitalize it when there is so much?</a:t>
            </a:r>
            <a:endParaRPr lang="en-IN" altLang="en-US" sz="2000">
              <a:solidFill>
                <a:schemeClr val="bg1"/>
              </a:solidFill>
            </a:endParaRPr>
          </a:p>
          <a:p>
            <a:endParaRPr lang="en-IN" altLang="en-US" sz="2000">
              <a:solidFill>
                <a:schemeClr val="bg1"/>
              </a:solidFill>
            </a:endParaRPr>
          </a:p>
          <a:p>
            <a:r>
              <a:rPr lang="en-IN" altLang="en-US" sz="2000">
                <a:solidFill>
                  <a:schemeClr val="bg1"/>
                </a:solidFill>
              </a:rPr>
              <a:t>-We can find which data is more useful.</a:t>
            </a:r>
            <a:endParaRPr lang="en-IN" altLang="en-US" sz="2000">
              <a:solidFill>
                <a:schemeClr val="bg1"/>
              </a:solidFill>
            </a:endParaRPr>
          </a:p>
          <a:p>
            <a:r>
              <a:rPr lang="en-IN" altLang="en-US" sz="2000">
                <a:solidFill>
                  <a:schemeClr val="bg1"/>
                </a:solidFill>
              </a:rPr>
              <a:t>Hence we do </a:t>
            </a:r>
            <a:r>
              <a:rPr lang="en-IN" altLang="en-US" sz="2000" u="sng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altLang="en-US" sz="2000" u="sng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10650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15556230" y="97472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5" name="Picture 34" descr="IMG_13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85" y="7006590"/>
            <a:ext cx="2145665" cy="2171700"/>
          </a:xfrm>
          <a:prstGeom prst="ellipse">
            <a:avLst/>
          </a:prstGeom>
        </p:spPr>
      </p:pic>
      <p:sp>
        <p:nvSpPr>
          <p:cNvPr id="36" name="Text Box 35"/>
          <p:cNvSpPr txBox="1"/>
          <p:nvPr/>
        </p:nvSpPr>
        <p:spPr>
          <a:xfrm>
            <a:off x="14133195" y="1417320"/>
            <a:ext cx="392620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/>
              <a:t>Andrew Fleming</a:t>
            </a:r>
            <a:endParaRPr lang="en-IN" altLang="en-US" sz="2800" b="1"/>
          </a:p>
          <a:p>
            <a:r>
              <a:rPr lang="en-IN" altLang="en-US" sz="2400"/>
              <a:t>Chief Technical Architect</a:t>
            </a:r>
            <a:endParaRPr lang="en-IN" altLang="en-US" sz="2400"/>
          </a:p>
        </p:txBody>
      </p:sp>
      <p:sp>
        <p:nvSpPr>
          <p:cNvPr id="38" name="Text Box 37"/>
          <p:cNvSpPr txBox="1"/>
          <p:nvPr/>
        </p:nvSpPr>
        <p:spPr>
          <a:xfrm>
            <a:off x="14319250" y="4457700"/>
            <a:ext cx="366776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800" b="1"/>
              <a:t>Marcus Rompton</a:t>
            </a:r>
            <a:endParaRPr lang="en-IN" altLang="en-US" sz="2800" b="1"/>
          </a:p>
          <a:p>
            <a:r>
              <a:rPr lang="en-IN" altLang="en-US" sz="2400">
                <a:sym typeface="+mn-ea"/>
              </a:rPr>
              <a:t>Senior Principle</a:t>
            </a:r>
            <a:endParaRPr lang="en-IN" altLang="en-US" sz="2400">
              <a:sym typeface="+mn-ea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4401800" y="7505700"/>
            <a:ext cx="9144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800" b="1"/>
              <a:t>Karandeep singh Sidhu</a:t>
            </a:r>
            <a:endParaRPr lang="en-IN" altLang="en-US" sz="2800" b="1"/>
          </a:p>
          <a:p>
            <a:r>
              <a:rPr lang="en-IN" altLang="en-US" sz="2400">
                <a:sym typeface="+mn-ea"/>
              </a:rPr>
              <a:t>Data Analyst</a:t>
            </a:r>
            <a:endParaRPr lang="en-I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267200" y="1485900"/>
            <a:ext cx="3605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Data understanding</a:t>
            </a:r>
            <a:endParaRPr lang="en-IN" altLang="en-US" sz="3200">
              <a:solidFill>
                <a:schemeClr val="bg1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5943600" y="3162300"/>
            <a:ext cx="3235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Data Cleaning</a:t>
            </a:r>
            <a:endParaRPr lang="en-IN" altLang="en-US" sz="3200">
              <a:solidFill>
                <a:schemeClr val="bg1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7772400" y="4704715"/>
            <a:ext cx="4008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Data Modelling</a:t>
            </a:r>
            <a:endParaRPr lang="en-IN" altLang="en-US" sz="3200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9531350" y="6286500"/>
            <a:ext cx="2931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Data Analysis </a:t>
            </a:r>
            <a:endParaRPr lang="en-IN" altLang="en-US" sz="3200">
              <a:solidFill>
                <a:schemeClr val="bg1"/>
              </a:solidFill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1582400" y="7962900"/>
            <a:ext cx="2945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Uncover Insights</a:t>
            </a:r>
            <a:endParaRPr lang="en-I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4755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127250" y="2290445"/>
            <a:ext cx="2972435" cy="5022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IN" altLang="en-US" sz="4000" b="1" u="sng"/>
          </a:p>
          <a:p>
            <a:pPr algn="ctr"/>
            <a:endParaRPr lang="en-IN" altLang="en-US" sz="4000" b="1" u="sng"/>
          </a:p>
          <a:p>
            <a:pPr algn="ctr"/>
            <a:r>
              <a:rPr lang="en-IN" altLang="en-US" sz="4000" b="1"/>
              <a:t>Aninals</a:t>
            </a:r>
            <a:endParaRPr lang="en-IN" altLang="en-US" sz="4000"/>
          </a:p>
          <a:p>
            <a:pPr algn="ctr"/>
            <a:r>
              <a:rPr lang="en-IN" altLang="en-US" sz="2800"/>
              <a:t> </a:t>
            </a:r>
            <a:endParaRPr lang="en-IN" altLang="en-US" sz="2800"/>
          </a:p>
          <a:p>
            <a:pPr algn="ctr"/>
            <a:endParaRPr lang="en-IN" altLang="en-US" sz="2800"/>
          </a:p>
          <a:p>
            <a:pPr algn="ctr"/>
            <a:endParaRPr lang="en-IN" altLang="en-US" sz="2800"/>
          </a:p>
          <a:p>
            <a:pPr algn="ctr"/>
            <a:r>
              <a:rPr lang="en-IN" altLang="en-US" sz="2800"/>
              <a:t>most popular category</a:t>
            </a:r>
            <a:endParaRPr lang="en-IN" altLang="en-US" sz="2800"/>
          </a:p>
        </p:txBody>
      </p:sp>
      <p:sp>
        <p:nvSpPr>
          <p:cNvPr id="17" name="Text Box 16"/>
          <p:cNvSpPr txBox="1"/>
          <p:nvPr/>
        </p:nvSpPr>
        <p:spPr>
          <a:xfrm>
            <a:off x="7290435" y="3557905"/>
            <a:ext cx="2938145" cy="3779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/>
              <a:t>Top </a:t>
            </a:r>
            <a:r>
              <a:rPr lang="en-IN" altLang="en-US" sz="3200" b="1"/>
              <a:t>5 categories</a:t>
            </a:r>
            <a:r>
              <a:rPr lang="en-IN" altLang="en-US" sz="3200"/>
              <a:t> </a:t>
            </a:r>
            <a:endParaRPr lang="en-IN" altLang="en-US" sz="3200"/>
          </a:p>
          <a:p>
            <a:endParaRPr lang="en-IN" altLang="en-US" sz="3200"/>
          </a:p>
          <a:p>
            <a:endParaRPr lang="en-IN" altLang="en-US" sz="3200"/>
          </a:p>
          <a:p>
            <a:endParaRPr lang="en-IN" altLang="en-US" sz="2800"/>
          </a:p>
          <a:p>
            <a:pPr algn="ctr"/>
            <a:r>
              <a:rPr lang="en-IN" altLang="en-US" sz="2800"/>
              <a:t>  costiutes </a:t>
            </a:r>
            <a:r>
              <a:rPr lang="en-IN" altLang="en-US" sz="2800" b="1"/>
              <a:t>36%</a:t>
            </a:r>
            <a:r>
              <a:rPr lang="en-IN" altLang="en-US" sz="2800"/>
              <a:t>              of total score.</a:t>
            </a:r>
            <a:endParaRPr lang="en-IN" altLang="en-US" sz="2800"/>
          </a:p>
        </p:txBody>
      </p:sp>
      <p:sp>
        <p:nvSpPr>
          <p:cNvPr id="18" name="Text Box 17"/>
          <p:cNvSpPr txBox="1"/>
          <p:nvPr/>
        </p:nvSpPr>
        <p:spPr>
          <a:xfrm>
            <a:off x="12699365" y="3493770"/>
            <a:ext cx="2903220" cy="3806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IN" altLang="en-US" sz="3600" b="1">
                <a:sym typeface="+mn-ea"/>
              </a:rPr>
              <a:t>May</a:t>
            </a:r>
            <a:endParaRPr lang="en-IN" altLang="en-US" sz="3600" b="1">
              <a:sym typeface="+mn-ea"/>
            </a:endParaRPr>
          </a:p>
          <a:p>
            <a:pPr algn="ctr"/>
            <a:endParaRPr lang="en-IN" altLang="en-US" sz="3600" b="1">
              <a:sym typeface="+mn-ea"/>
            </a:endParaRPr>
          </a:p>
          <a:p>
            <a:pPr algn="ctr"/>
            <a:endParaRPr lang="en-IN" altLang="en-US" sz="2800" b="1">
              <a:sym typeface="+mn-ea"/>
            </a:endParaRPr>
          </a:p>
          <a:p>
            <a:pPr algn="ctr"/>
            <a:endParaRPr lang="en-IN" altLang="en-US" sz="2800">
              <a:sym typeface="+mn-ea"/>
            </a:endParaRPr>
          </a:p>
          <a:p>
            <a:pPr algn="ctr"/>
            <a:r>
              <a:rPr lang="en-IN" altLang="en-US" sz="2800">
                <a:sym typeface="+mn-ea"/>
              </a:rPr>
              <a:t>Most Posts</a:t>
            </a:r>
            <a:endParaRPr lang="en-I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060" y="1261745"/>
            <a:ext cx="15083155" cy="8146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695" y="1541780"/>
            <a:ext cx="6843395" cy="6013450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8991600" y="4610100"/>
            <a:ext cx="860742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200"/>
              <a:t>Top 5 categories constitutes</a:t>
            </a:r>
            <a:r>
              <a:rPr lang="en-IN" altLang="en-US" sz="3200" b="1"/>
              <a:t> 36%</a:t>
            </a:r>
            <a:r>
              <a:rPr lang="en-IN" altLang="en-US" sz="3200"/>
              <a:t> of the total data.</a:t>
            </a:r>
            <a:endParaRPr lang="en-I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200"/>
              <a:t>The individual top categories have relatively similar proportions, each ranging between</a:t>
            </a:r>
            <a:r>
              <a:rPr lang="en-IN" altLang="en-US" sz="3200" b="1"/>
              <a:t> 6.8%</a:t>
            </a:r>
            <a:r>
              <a:rPr lang="en-IN" altLang="en-US" sz="3200"/>
              <a:t> to </a:t>
            </a:r>
            <a:r>
              <a:rPr lang="en-IN" altLang="en-US" sz="3200" b="1"/>
              <a:t>7.7%</a:t>
            </a:r>
            <a:r>
              <a:rPr lang="en-IN" altLang="en-US" sz="3200"/>
              <a:t>.</a:t>
            </a:r>
            <a:endParaRPr lang="en-IN" altLang="en-US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1785</Words>
  <Application>WPS Presentation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Graphik Regular</vt:lpstr>
      <vt:lpstr>Yu Gothic UI</vt:lpstr>
      <vt:lpstr>Clear Sans Regular Bold</vt:lpstr>
      <vt:lpstr>Microsoft YaHei</vt:lpstr>
      <vt:lpstr>Arial Unicode MS</vt:lpstr>
      <vt:lpstr>Calibri</vt:lpstr>
      <vt:lpstr>Algerian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sidhu</cp:lastModifiedBy>
  <cp:revision>12</cp:revision>
  <dcterms:created xsi:type="dcterms:W3CDTF">2006-08-16T00:00:00Z</dcterms:created>
  <dcterms:modified xsi:type="dcterms:W3CDTF">2024-07-10T18:05:25Z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E3EED36597C54CDBAAC20916626ACBA7_12</vt:lpwstr>
  </property>
  <property fmtid="{D5CDD505-2E9C-101B-9397-08002B2CF9AE}" pid="3" name="KSOProductBuildVer">
    <vt:lpwstr>1033-12.2.0.13472</vt:lpwstr>
  </property>
</Properties>
</file>